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5" r:id="rId2"/>
  </p:sldIdLst>
  <p:sldSz cx="6858000" cy="9906000" type="A4"/>
  <p:notesSz cx="6797675" cy="9928225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83" d="100"/>
          <a:sy n="83" d="100"/>
        </p:scale>
        <p:origin x="-3252" y="-7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4BD9E14-29F9-9642-BFAE-C66AE541131E}"/>
              </a:ext>
            </a:extLst>
          </p:cNvPr>
          <p:cNvSpPr/>
          <p:nvPr/>
        </p:nvSpPr>
        <p:spPr>
          <a:xfrm>
            <a:off x="5296937" y="8398307"/>
            <a:ext cx="1206451" cy="1172036"/>
          </a:xfrm>
          <a:custGeom>
            <a:avLst/>
            <a:gdLst>
              <a:gd name="connsiteX0" fmla="*/ 1103086 w 1206451"/>
              <a:gd name="connsiteY0" fmla="*/ 0 h 1172036"/>
              <a:gd name="connsiteX1" fmla="*/ 1206451 w 1206451"/>
              <a:gd name="connsiteY1" fmla="*/ 103365 h 1172036"/>
              <a:gd name="connsiteX2" fmla="*/ 1206451 w 1206451"/>
              <a:gd name="connsiteY2" fmla="*/ 1068672 h 1172036"/>
              <a:gd name="connsiteX3" fmla="*/ 1103086 w 1206451"/>
              <a:gd name="connsiteY3" fmla="*/ 1172036 h 1172036"/>
              <a:gd name="connsiteX4" fmla="*/ 103365 w 1206451"/>
              <a:gd name="connsiteY4" fmla="*/ 1172036 h 1172036"/>
              <a:gd name="connsiteX5" fmla="*/ 0 w 1206451"/>
              <a:gd name="connsiteY5" fmla="*/ 1068672 h 1172036"/>
              <a:gd name="connsiteX6" fmla="*/ 0 w 1206451"/>
              <a:gd name="connsiteY6" fmla="*/ 103365 h 1172036"/>
              <a:gd name="connsiteX7" fmla="*/ 103365 w 1206451"/>
              <a:gd name="connsiteY7" fmla="*/ 0 h 117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51" h="1172036">
                <a:moveTo>
                  <a:pt x="1103086" y="0"/>
                </a:moveTo>
                <a:cubicBezTo>
                  <a:pt x="1160173" y="0"/>
                  <a:pt x="1206451" y="46278"/>
                  <a:pt x="1206451" y="103365"/>
                </a:cubicBezTo>
                <a:lnTo>
                  <a:pt x="1206451" y="1068672"/>
                </a:lnTo>
                <a:cubicBezTo>
                  <a:pt x="1206451" y="1125758"/>
                  <a:pt x="1160173" y="1172036"/>
                  <a:pt x="1103086" y="1172036"/>
                </a:cubicBezTo>
                <a:lnTo>
                  <a:pt x="103365" y="1172036"/>
                </a:lnTo>
                <a:cubicBezTo>
                  <a:pt x="46278" y="1172036"/>
                  <a:pt x="0" y="1125758"/>
                  <a:pt x="0" y="1068672"/>
                </a:cubicBezTo>
                <a:lnTo>
                  <a:pt x="0" y="103365"/>
                </a:lnTo>
                <a:cubicBezTo>
                  <a:pt x="0" y="46278"/>
                  <a:pt x="46278" y="0"/>
                  <a:pt x="103365" y="0"/>
                </a:cubicBez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22E1AD1-9425-9E40-700A-8675C9229A98}"/>
              </a:ext>
            </a:extLst>
          </p:cNvPr>
          <p:cNvSpPr/>
          <p:nvPr/>
        </p:nvSpPr>
        <p:spPr>
          <a:xfrm>
            <a:off x="4728187" y="8693931"/>
            <a:ext cx="292340" cy="494205"/>
          </a:xfrm>
          <a:custGeom>
            <a:avLst/>
            <a:gdLst>
              <a:gd name="connsiteX0" fmla="*/ 248197 w 292340"/>
              <a:gd name="connsiteY0" fmla="*/ 0 h 494205"/>
              <a:gd name="connsiteX1" fmla="*/ 292340 w 292340"/>
              <a:gd name="connsiteY1" fmla="*/ 44143 h 494205"/>
              <a:gd name="connsiteX2" fmla="*/ 292340 w 292340"/>
              <a:gd name="connsiteY2" fmla="*/ 450063 h 494205"/>
              <a:gd name="connsiteX3" fmla="*/ 248197 w 292340"/>
              <a:gd name="connsiteY3" fmla="*/ 494206 h 494205"/>
              <a:gd name="connsiteX4" fmla="*/ 44143 w 292340"/>
              <a:gd name="connsiteY4" fmla="*/ 494206 h 494205"/>
              <a:gd name="connsiteX5" fmla="*/ 0 w 292340"/>
              <a:gd name="connsiteY5" fmla="*/ 450063 h 494205"/>
              <a:gd name="connsiteX6" fmla="*/ 0 w 292340"/>
              <a:gd name="connsiteY6" fmla="*/ 44143 h 494205"/>
              <a:gd name="connsiteX7" fmla="*/ 44143 w 292340"/>
              <a:gd name="connsiteY7" fmla="*/ 0 h 4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40" h="494205">
                <a:moveTo>
                  <a:pt x="248197" y="0"/>
                </a:moveTo>
                <a:cubicBezTo>
                  <a:pt x="272577" y="0"/>
                  <a:pt x="292340" y="19763"/>
                  <a:pt x="292340" y="44143"/>
                </a:cubicBezTo>
                <a:lnTo>
                  <a:pt x="292340" y="450063"/>
                </a:lnTo>
                <a:cubicBezTo>
                  <a:pt x="292340" y="474442"/>
                  <a:pt x="272577" y="494206"/>
                  <a:pt x="248197" y="494206"/>
                </a:cubicBezTo>
                <a:lnTo>
                  <a:pt x="44143" y="494206"/>
                </a:lnTo>
                <a:cubicBezTo>
                  <a:pt x="19763" y="494206"/>
                  <a:pt x="0" y="474442"/>
                  <a:pt x="0" y="450063"/>
                </a:cubicBezTo>
                <a:lnTo>
                  <a:pt x="0" y="44143"/>
                </a:lnTo>
                <a:cubicBezTo>
                  <a:pt x="0" y="19763"/>
                  <a:pt x="19763" y="0"/>
                  <a:pt x="44143" y="0"/>
                </a:cubicBezTo>
                <a:close/>
              </a:path>
            </a:pathLst>
          </a:custGeom>
          <a:solidFill>
            <a:srgbClr val="C9EAFA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ABB3318-4941-D4B7-6170-5543A86A386A}"/>
              </a:ext>
            </a:extLst>
          </p:cNvPr>
          <p:cNvSpPr/>
          <p:nvPr/>
        </p:nvSpPr>
        <p:spPr>
          <a:xfrm>
            <a:off x="4806865" y="8403536"/>
            <a:ext cx="559021" cy="1135433"/>
          </a:xfrm>
          <a:custGeom>
            <a:avLst/>
            <a:gdLst>
              <a:gd name="connsiteX0" fmla="*/ 0 w 559021"/>
              <a:gd name="connsiteY0" fmla="*/ 341104 h 1135433"/>
              <a:gd name="connsiteX1" fmla="*/ 559022 w 559021"/>
              <a:gd name="connsiteY1" fmla="*/ 0 h 1135433"/>
              <a:gd name="connsiteX2" fmla="*/ 517676 w 559021"/>
              <a:gd name="connsiteY2" fmla="*/ 1135433 h 1135433"/>
              <a:gd name="connsiteX3" fmla="*/ 0 w 559021"/>
              <a:gd name="connsiteY3" fmla="*/ 382450 h 1135433"/>
              <a:gd name="connsiteX4" fmla="*/ 0 w 559021"/>
              <a:gd name="connsiteY4" fmla="*/ 341104 h 11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021" h="1135433">
                <a:moveTo>
                  <a:pt x="0" y="341104"/>
                </a:moveTo>
                <a:lnTo>
                  <a:pt x="559022" y="0"/>
                </a:lnTo>
                <a:lnTo>
                  <a:pt x="517676" y="1135433"/>
                </a:lnTo>
                <a:lnTo>
                  <a:pt x="0" y="382450"/>
                </a:lnTo>
                <a:lnTo>
                  <a:pt x="0" y="341104"/>
                </a:ln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CF947010-B419-2234-15CB-98AE8455D23E}"/>
              </a:ext>
            </a:extLst>
          </p:cNvPr>
          <p:cNvSpPr/>
          <p:nvPr/>
        </p:nvSpPr>
        <p:spPr>
          <a:xfrm>
            <a:off x="4782179" y="8746951"/>
            <a:ext cx="40129" cy="40129"/>
          </a:xfrm>
          <a:custGeom>
            <a:avLst/>
            <a:gdLst>
              <a:gd name="connsiteX0" fmla="*/ 20065 w 40129"/>
              <a:gd name="connsiteY0" fmla="*/ 40130 h 40129"/>
              <a:gd name="connsiteX1" fmla="*/ 40130 w 40129"/>
              <a:gd name="connsiteY1" fmla="*/ 20065 h 40129"/>
              <a:gd name="connsiteX2" fmla="*/ 20065 w 40129"/>
              <a:gd name="connsiteY2" fmla="*/ 0 h 40129"/>
              <a:gd name="connsiteX3" fmla="*/ 0 w 40129"/>
              <a:gd name="connsiteY3" fmla="*/ 20065 h 40129"/>
              <a:gd name="connsiteX4" fmla="*/ 20065 w 40129"/>
              <a:gd name="connsiteY4" fmla="*/ 40130 h 4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9" h="40129">
                <a:moveTo>
                  <a:pt x="20065" y="40130"/>
                </a:moveTo>
                <a:cubicBezTo>
                  <a:pt x="31131" y="40130"/>
                  <a:pt x="40130" y="31131"/>
                  <a:pt x="40130" y="20065"/>
                </a:cubicBezTo>
                <a:cubicBezTo>
                  <a:pt x="40130" y="8999"/>
                  <a:pt x="31131" y="0"/>
                  <a:pt x="20065" y="0"/>
                </a:cubicBezTo>
                <a:cubicBezTo>
                  <a:pt x="8999" y="0"/>
                  <a:pt x="0" y="8999"/>
                  <a:pt x="0" y="20065"/>
                </a:cubicBezTo>
                <a:cubicBezTo>
                  <a:pt x="0" y="31131"/>
                  <a:pt x="8999" y="40130"/>
                  <a:pt x="20065" y="40130"/>
                </a:cubicBezTo>
              </a:path>
            </a:pathLst>
          </a:custGeom>
          <a:solidFill>
            <a:srgbClr val="00ACEC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F83436-F0CF-7F21-47AE-DFA8FF65D3D5}"/>
              </a:ext>
            </a:extLst>
          </p:cNvPr>
          <p:cNvSpPr txBox="1"/>
          <p:nvPr/>
        </p:nvSpPr>
        <p:spPr>
          <a:xfrm>
            <a:off x="548680" y="1034300"/>
            <a:ext cx="596005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u="sng" dirty="0"/>
              <a:t>МИФНС России №15 по Воронежской области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400" b="1" u="sng" dirty="0"/>
              <a:t>информирует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/>
            </a:r>
            <a:br>
              <a:rPr lang="ru-RU" sz="16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endParaRPr lang="ru-RU" sz="16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679" y="2540732"/>
            <a:ext cx="58551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0155" y="1482200"/>
            <a:ext cx="5941435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u="sng" dirty="0"/>
              <a:t>Уважаемые налогоплательщики!</a:t>
            </a:r>
            <a:endParaRPr lang="ru-RU" sz="1800" u="sng" dirty="0"/>
          </a:p>
          <a:p>
            <a:r>
              <a:rPr lang="ru-RU" sz="1300" b="1" u="sng" dirty="0"/>
              <a:t> </a:t>
            </a:r>
            <a:endParaRPr lang="ru-RU" sz="1300" b="1" u="sng" dirty="0" smtClean="0"/>
          </a:p>
          <a:p>
            <a:endParaRPr lang="ru-RU" sz="1300" b="1" u="sng" dirty="0"/>
          </a:p>
          <a:p>
            <a:endParaRPr lang="ru-RU" sz="1300" b="1" u="sng" dirty="0" smtClean="0"/>
          </a:p>
          <a:p>
            <a:r>
              <a:rPr lang="ru-RU" sz="1800" b="1" u="sng" dirty="0" smtClean="0"/>
              <a:t>ПОДКЛЮЧАЙТЕСЬ </a:t>
            </a:r>
            <a:r>
              <a:rPr lang="ru-RU" sz="1800" b="1" u="sng" dirty="0"/>
              <a:t>К ЛИЧНОМУ </a:t>
            </a:r>
            <a:r>
              <a:rPr lang="ru-RU" sz="1800" b="1" u="sng" dirty="0" smtClean="0"/>
              <a:t>КАБИНЕТУ</a:t>
            </a:r>
          </a:p>
          <a:p>
            <a:endParaRPr lang="ru-RU" sz="1300" b="1" u="sng" dirty="0"/>
          </a:p>
          <a:p>
            <a:r>
              <a:rPr lang="ru-RU" sz="1800" b="1" u="sng" dirty="0"/>
              <a:t>Преимущества</a:t>
            </a:r>
            <a:r>
              <a:rPr lang="ru-RU" sz="1800" u="sng" dirty="0"/>
              <a:t>:</a:t>
            </a:r>
          </a:p>
          <a:p>
            <a:endParaRPr lang="ru-RU" sz="1300" u="sng" dirty="0"/>
          </a:p>
          <a:p>
            <a:r>
              <a:rPr lang="ru-RU" sz="1300" u="sng" dirty="0" smtClean="0"/>
              <a:t>•</a:t>
            </a:r>
            <a:r>
              <a:rPr lang="ru-RU" sz="1800" u="sng" dirty="0" smtClean="0"/>
              <a:t>Обращение </a:t>
            </a:r>
            <a:r>
              <a:rPr lang="ru-RU" sz="1800" u="sng" dirty="0"/>
              <a:t>в налоговую инспекцию без личного </a:t>
            </a:r>
            <a:r>
              <a:rPr lang="ru-RU" sz="1800" u="sng" dirty="0" smtClean="0"/>
              <a:t>посещения</a:t>
            </a:r>
          </a:p>
          <a:p>
            <a:endParaRPr lang="ru-RU" sz="1800" u="sng" dirty="0"/>
          </a:p>
          <a:p>
            <a:r>
              <a:rPr lang="ru-RU" sz="1800" u="sng" dirty="0" smtClean="0"/>
              <a:t>•Оплата </a:t>
            </a:r>
            <a:r>
              <a:rPr lang="ru-RU" sz="1800" u="sng" dirty="0"/>
              <a:t>налогов и задолженностей через Интернет без посещения банка или </a:t>
            </a:r>
            <a:r>
              <a:rPr lang="ru-RU" sz="1800" u="sng" dirty="0" smtClean="0"/>
              <a:t>почты</a:t>
            </a:r>
          </a:p>
          <a:p>
            <a:endParaRPr lang="ru-RU" sz="1800" u="sng" dirty="0"/>
          </a:p>
          <a:p>
            <a:r>
              <a:rPr lang="ru-RU" sz="1800" u="sng" dirty="0" smtClean="0"/>
              <a:t>•Направление </a:t>
            </a:r>
            <a:r>
              <a:rPr lang="ru-RU" sz="1800" u="sng" dirty="0"/>
              <a:t>деклараций по налогу на доходы физических лиц (3-НДФЛ) в режиме он-</a:t>
            </a:r>
            <a:r>
              <a:rPr lang="ru-RU" sz="1800" u="sng" dirty="0" err="1"/>
              <a:t>лайн</a:t>
            </a:r>
            <a:r>
              <a:rPr lang="ru-RU" sz="1800" u="sng" dirty="0"/>
              <a:t> и т.д.</a:t>
            </a:r>
          </a:p>
          <a:p>
            <a:endParaRPr lang="ru-RU" sz="1300" u="sng" dirty="0"/>
          </a:p>
          <a:p>
            <a:endParaRPr lang="ru-RU" sz="1300" u="sng" dirty="0"/>
          </a:p>
          <a:p>
            <a:pPr algn="ctr"/>
            <a:r>
              <a:rPr lang="ru-RU" sz="1800" b="1" u="sng" dirty="0"/>
              <a:t>УПЛАТИТЕ </a:t>
            </a:r>
            <a:r>
              <a:rPr lang="ru-RU" sz="1800" b="1" u="sng" dirty="0" smtClean="0"/>
              <a:t>НАЛОГИ НЕ </a:t>
            </a:r>
            <a:r>
              <a:rPr lang="ru-RU" sz="1800" b="1" u="sng" dirty="0"/>
              <a:t>ПОЗДНЕЕ</a:t>
            </a:r>
          </a:p>
          <a:p>
            <a:pPr algn="ctr"/>
            <a:r>
              <a:rPr lang="ru-RU" sz="1800" b="1" u="sng" dirty="0"/>
              <a:t>1 ДЕКАБРЯ </a:t>
            </a:r>
            <a:r>
              <a:rPr lang="ru-RU" sz="1800" b="1" u="sng" dirty="0" smtClean="0"/>
              <a:t>2023 </a:t>
            </a:r>
            <a:r>
              <a:rPr lang="ru-RU" sz="1800" b="1" u="sng" dirty="0"/>
              <a:t>ГОДА</a:t>
            </a:r>
          </a:p>
          <a:p>
            <a:endParaRPr lang="ru-RU" sz="1800" u="sng" dirty="0"/>
          </a:p>
          <a:p>
            <a:endParaRPr lang="ru-RU" sz="1300" u="sng" dirty="0"/>
          </a:p>
          <a:p>
            <a:endParaRPr lang="ru-RU" sz="1300" u="sng" dirty="0"/>
          </a:p>
          <a:p>
            <a:endParaRPr lang="ru-RU" sz="1300" u="sng" dirty="0"/>
          </a:p>
          <a:p>
            <a:endParaRPr lang="ru-RU" sz="1300" u="sng" dirty="0"/>
          </a:p>
          <a:p>
            <a:r>
              <a:rPr lang="ru-RU" sz="1300" u="sng" dirty="0"/>
              <a:t>  </a:t>
            </a:r>
          </a:p>
          <a:p>
            <a:endParaRPr lang="ru-RU" sz="1300" u="sng" dirty="0"/>
          </a:p>
          <a:p>
            <a:endParaRPr lang="ru-RU" sz="1300" u="sng" dirty="0"/>
          </a:p>
          <a:p>
            <a:endParaRPr lang="ru-RU" sz="1300" u="sng" dirty="0"/>
          </a:p>
        </p:txBody>
      </p:sp>
      <p:pic>
        <p:nvPicPr>
          <p:cNvPr id="17" name="Рисунок 16" descr="C:\Users\3667-00-462\AppData\Local\Microsoft\Windows\Temporary Internet Files\Content.IE5\EU4W502U\QR_CODE_183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77" y="8445324"/>
            <a:ext cx="1214653" cy="107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0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164429</TotalTime>
  <Words>20</Words>
  <Application>Microsoft Office PowerPoint</Application>
  <PresentationFormat>Лист A4 (210x297 мм)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Calibri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Безгинова Алла Владиславовна</cp:lastModifiedBy>
  <cp:revision>1928</cp:revision>
  <cp:lastPrinted>2022-03-21T08:32:16Z</cp:lastPrinted>
  <dcterms:created xsi:type="dcterms:W3CDTF">2014-10-08T23:03:32Z</dcterms:created>
  <dcterms:modified xsi:type="dcterms:W3CDTF">2023-09-18T11:51:28Z</dcterms:modified>
</cp:coreProperties>
</file>